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8" r:id="rId9"/>
    <p:sldId id="262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40" autoAdjust="0"/>
  </p:normalViewPr>
  <p:slideViewPr>
    <p:cSldViewPr>
      <p:cViewPr varScale="1">
        <p:scale>
          <a:sx n="101" d="100"/>
          <a:sy n="101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province.ru/kurgan/media/k2/items/cache/463ab4b862ecb469aec96d1ebef61337_Generi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14488"/>
            <a:ext cx="471490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00100" y="285728"/>
            <a:ext cx="7358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ВОСПИТАНИЕ БЕЗ НАСИЛИЯ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5357818" y="1785926"/>
            <a:ext cx="350046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Сила – последний аргумент </a:t>
            </a:r>
            <a:r>
              <a:rPr lang="ru-RU" sz="4400" b="1" dirty="0" err="1" smtClean="0"/>
              <a:t>тупицы</a:t>
            </a:r>
            <a:endParaRPr lang="ru-RU" sz="4400" b="1" dirty="0" smtClean="0"/>
          </a:p>
          <a:p>
            <a:pPr algn="r"/>
            <a:r>
              <a:rPr lang="ru-RU" sz="3200" i="1" dirty="0" smtClean="0"/>
              <a:t>Бисмарк</a:t>
            </a:r>
            <a:endParaRPr lang="ru-R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57158" y="523944"/>
            <a:ext cx="842968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</a:rPr>
              <a:t>Жестокое обращение с детьми рассматривается действующим законодательством Республики Беларусь как одна из форм злоупотребления родительскими правами. В связи с этим действия родителей или лиц их заменяющих, угрожающие физическому или психическому здоровью ребенка или его жизни, влекут за собой вмешательство в жизнедеятельность семьи извне.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428604"/>
            <a:ext cx="835824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Родителями быть нелегко, но плохо, если нелегко от этого нашим детям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 smtClean="0">
              <a:latin typeface="Monotype Corsiva" pitchFamily="66" charset="0"/>
            </a:endParaRPr>
          </a:p>
          <a:p>
            <a:endParaRPr lang="ru-RU" sz="4400" dirty="0" smtClean="0">
              <a:latin typeface="Monotype Corsiva" pitchFamily="66" charset="0"/>
            </a:endParaRPr>
          </a:p>
          <a:p>
            <a:endParaRPr lang="ru-RU" sz="4400" dirty="0" smtClean="0">
              <a:latin typeface="Monotype Corsiva" pitchFamily="66" charset="0"/>
            </a:endParaRPr>
          </a:p>
          <a:p>
            <a:endParaRPr lang="ru-RU" sz="4400" dirty="0" smtClean="0">
              <a:latin typeface="Monotype Corsiva" pitchFamily="66" charset="0"/>
            </a:endParaRPr>
          </a:p>
          <a:p>
            <a:endParaRPr lang="ru-RU" sz="4400" dirty="0">
              <a:latin typeface="Monotype Corsiva" pitchFamily="66" charset="0"/>
            </a:endParaRPr>
          </a:p>
        </p:txBody>
      </p:sp>
      <p:pic>
        <p:nvPicPr>
          <p:cNvPr id="4" name="Рисунок 3" descr="http://spc.zhlobinedu.by/wp-content/uploads/2020/03/%D0%91%D0%B5%D0%B7-%D0%BD%D0%B0%D0%B7%D0%B2%D0%B0%D0%BD%D0%B8%D1%8F-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714620"/>
            <a:ext cx="257176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Отношения родителей с детьми после развода - Семья, дети, молодежная  политика - Льготы и социальная сфера - Жизнь в Москве - МОЛНЕТ.RU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4286256"/>
            <a:ext cx="2805430" cy="162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Школа на выживание»: родители пришли в гнев от реалий пятидневки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2071678"/>
            <a:ext cx="228601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Статусы про счастье в семье — Жизненные статусы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2" y="1928802"/>
            <a:ext cx="264320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Родителям: подготовка к школе самостоятельно - nastavnica.by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76340" y="3571876"/>
            <a:ext cx="2510502" cy="1457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Цитаты про семью и семейные ценности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71934" y="4429132"/>
            <a:ext cx="250033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285720" y="819309"/>
            <a:ext cx="864399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</a:rPr>
              <a:t>Жестокое обращение с детьми в семье (то есть несовершеннолетними гражданами от рождения до 18 лет) 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</a:rPr>
              <a:t>включает в себя любую форму плохого обращения, допускаемого родителями (другими членами семьи ребенка), опекунами, приемными родителями.</a:t>
            </a:r>
          </a:p>
          <a:p>
            <a:pPr indent="2698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Различают четыре основные формы жестокого обращения с детьми</a:t>
            </a:r>
            <a:r>
              <a:rPr lang="ru-RU" sz="2400" i="1" dirty="0" smtClean="0"/>
              <a:t>: </a:t>
            </a:r>
          </a:p>
          <a:p>
            <a:pPr indent="2698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 Black" pitchFamily="34" charset="0"/>
              </a:rPr>
              <a:t>физическое, </a:t>
            </a:r>
          </a:p>
          <a:p>
            <a:pPr indent="2698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 Black" pitchFamily="34" charset="0"/>
              </a:rPr>
              <a:t>сексуальное, </a:t>
            </a:r>
          </a:p>
          <a:p>
            <a:pPr indent="2698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 Black" pitchFamily="34" charset="0"/>
              </a:rPr>
              <a:t>психическое насилие, </a:t>
            </a:r>
          </a:p>
          <a:p>
            <a:pPr indent="2698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 Black" pitchFamily="34" charset="0"/>
              </a:rPr>
              <a:t>пренебрежение основными нуждами ребенка.</a:t>
            </a:r>
          </a:p>
          <a:p>
            <a:pPr indent="269875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Arial Black" pitchFamily="34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00034" y="845344"/>
            <a:ext cx="8143932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</a:rPr>
              <a:t>Физическое насилие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</a:rPr>
              <a:t>- это преднамеренное нанесение физических повреждений ребенку.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/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/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«Кто жалеет розги своей, тот ненавидит сына; а кто любит, тот с детства наказывает его»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140337"/>
            <a:ext cx="8572560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sng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Почему возникает такая двойственность?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Возможно,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считается, что в этом случае цель оправдывает средство (“потом еще мне спасибо скажет”).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мы исходим из своего жизненного опыта (“меня в детстве тоже ремнем “учили”, иначе неизвестно еще, что бы выросло”). Вспомните, однако, что вы чувствовали тогда. Вспомните ощущение бессилия человека, которого бьют.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глубине души мы убеждены, что ребенок – наша собственность и мы вправе делать с ним все, что захотим.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иногда кажется, что просто нет другой возможности повлиять на ребенка, кажется, что физическое воздействие вернет власть и авторитет (в тот момент вам действительно так кажется, но после раздумий в спокойной обстановке выясняется, что существовали и другие варианты поведения).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Возможно, “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рука сама поднимается” (но вдумайтесь: поднимется ли рука сама, когда вы сердитесь, например, на друга, коллегу или начальника).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телесные наказания и служат родителям разрядкой от накопившегося гнева, но ребенка они ничему не научат, а только оскорбляют и раздражают его, после побоев никто из членов семьи не знает, что ему делать – и все замыкаются в одиночестве.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вероятнее всего, взрослые прибегают к ударам вследствие неумения найти выход из сложившейся ситуации, вследствие бессилия или растерянности, которых сами не осознают.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/>
              <a:t>Практика показывает, что</a:t>
            </a:r>
            <a:r>
              <a:rPr lang="ru-RU" sz="1600" i="1" dirty="0" smtClean="0"/>
              <a:t> </a:t>
            </a:r>
            <a:r>
              <a:rPr lang="ru-RU" sz="2000" b="1" i="1" dirty="0" smtClean="0"/>
              <a:t>телесные наказания не всегда вызваны поведением ребенка, часто они являются следствием состояния    родителей.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11111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41343"/>
            <a:ext cx="8715436" cy="718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DokChampa"/>
              </a:rPr>
              <a:t>Как же быть, если вы чувствуете, что вам хочется стукнуть ребенка или накричать на него?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жизни родителей бывают периоды, когда они ощущают бессилие, находятся в состоянии кризиса или эмоционального напряжения. В такие моменты их гнев на детей нередко выражается в крике или наказаниях. Конечно, ничего хорошего в этом нет, но нет также и основания для вывода, что они не могут быть хорошими родителями.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они отдают себе отчет в совершаемых действиях, у них есть шанс изменить свое поведение.</a:t>
            </a:r>
          </a:p>
          <a:p>
            <a:endParaRPr lang="ru-RU" sz="1600" b="1" dirty="0" smtClean="0"/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Помните, что существует множество способов снятия напряжения и разрядки!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Отвлекитесь на короткое время, пойдите в другую комнату, может быть, даже выйдите из дома (по возможности). Объясните ребенку свои действия, расскажите о своих чувствах, когда вернетесь домой.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позволяют обстоятельства, заставьте себя отключиться и попробуйте расслабиться, займитесь каким-либо физическим трудом, примите душ (ванну), вымойте посуду или, наконец, подержите руки под краном с водой, умойте лицо.</a:t>
            </a:r>
          </a:p>
          <a:p>
            <a:pPr lvl="0"/>
            <a:endParaRPr lang="ru-RU" sz="1600" dirty="0" smtClean="0"/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300" dirty="0" smtClean="0">
              <a:solidFill>
                <a:srgbClr val="111111"/>
              </a:solidFill>
              <a:latin typeface="Calibri" pitchFamily="34" charset="0"/>
              <a:ea typeface="Times New Roman" pitchFamily="18" charset="0"/>
              <a:cs typeface="DokChampa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rgbClr val="111111"/>
              </a:solidFill>
              <a:effectLst/>
              <a:latin typeface="Calibri" pitchFamily="34" charset="0"/>
              <a:ea typeface="Times New Roman" pitchFamily="18" charset="0"/>
              <a:cs typeface="DokChampa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300" dirty="0" smtClean="0">
              <a:solidFill>
                <a:srgbClr val="111111"/>
              </a:solidFill>
              <a:latin typeface="Calibri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20" y="678638"/>
            <a:ext cx="850112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Times New Roman" pitchFamily="18" charset="0"/>
              </a:rPr>
              <a:t>Сексуальное насилие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Times New Roman" pitchFamily="18" charset="0"/>
              </a:rPr>
              <a:t> это вовлечение ребенка с его согласия или без такового в сексуальные действия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Times New Roman" pitchFamily="18" charset="0"/>
              </a:rPr>
              <a:t>с</a:t>
            </a:r>
            <a:r>
              <a:rPr lang="ru-RU" sz="2400" dirty="0" smtClean="0">
                <a:solidFill>
                  <a:srgbClr val="333333"/>
                </a:solidFill>
                <a:latin typeface="Arial Black" pitchFamily="34" charset="0"/>
                <a:ea typeface="Times New Roman" pitchFamily="18" charset="0"/>
              </a:rPr>
              <a:t>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Times New Roman" pitchFamily="18" charset="0"/>
              </a:rPr>
              <a:t>взрослыми с целью получения последними удовлетворения или выгоды.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</a:rPr>
              <a:t>Согласие ребенка на сексуальный контакт не дает оснований считать его ненасильственным, поскольку ребенок не обладает свободой воли и не может предвидеть все негативные для себя последствия.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00034" y="285181"/>
            <a:ext cx="8286808" cy="59093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</a:rPr>
              <a:t>Психическое (эмоциональное) насилие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</a:rPr>
              <a:t>– это периодическое, длительное или постоянное психическое воздействие на ребенка, тормозящее развитие личности и приводящее к формированию патологических черт характера.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</a:rPr>
              <a:t>К психической форме насилия относятся: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открытое неприятие и постоянная критика ребенка;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11111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угрозы в адрес ребенка в открытой форме;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11111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замечания, высказанные в оскорбительной форме, унижающие достоинство ребенка;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преднамеренное ограничение общения ребенка со сверстниками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другими значимыми взрослыми;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ложь и невыполнения взрослыми своих обещаний;</a:t>
            </a:r>
          </a:p>
          <a:p>
            <a:pPr indent="269875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однократное грубое психическое воздействие, вызывающее у ребенка психическую травму.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6286544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Особенности поведения взрослых, позволяющих заподозрить их в эмоциональной жестокости по отношению к собственным детям</a:t>
            </a:r>
          </a:p>
          <a:p>
            <a:pPr lvl="0" indent="269875" algn="ctr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26987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Оскорбления, брань, публичное унижение.</a:t>
            </a:r>
          </a:p>
          <a:p>
            <a:pPr lvl="0" indent="26987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Отказ в утешении, когда ребенок напуган или подавлен.</a:t>
            </a:r>
          </a:p>
          <a:p>
            <a:pPr lvl="0" indent="26987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Постоянное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сверхкритичное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отношение к ребенку.</a:t>
            </a:r>
          </a:p>
          <a:p>
            <a:pPr lvl="0" indent="26987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Отождествление ребенка с нелюбимым или ненавистным родственником.</a:t>
            </a:r>
          </a:p>
          <a:p>
            <a:pPr lvl="0" indent="26987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Перекладывание на ребенка ответственности за свои неудачи.</a:t>
            </a:r>
          </a:p>
          <a:p>
            <a:pPr lvl="0" indent="26987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Откровенное признание в нелюбви или даже ненависти к ребенку</a:t>
            </a:r>
          </a:p>
          <a:p>
            <a:pPr lvl="0" indent="26987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26987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26987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269875"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85720" y="1085710"/>
            <a:ext cx="8286808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</a:rPr>
              <a:t>Пренебрежение нуждами ребенка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</a:rPr>
              <a:t>– это отсутствие элементарной заботы о ребенке, в результате чего нарушается его эмоциональное состояние и появляется угроза его здоровью или развитию. К пренебрежению элементарными нуждами относятся: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отсутствие адекватных возрасту и потребностям ребенка питания, одежды, жилья, образования, медицинской помощи;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11111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отсутствие должного внимания и заботы, в результате чего ребенок может стать жертвой несчастного случая.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432</TotalTime>
  <Words>859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45</cp:revision>
  <dcterms:modified xsi:type="dcterms:W3CDTF">2007-01-01T02:32:10Z</dcterms:modified>
</cp:coreProperties>
</file>