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331" r:id="rId4"/>
    <p:sldId id="328" r:id="rId5"/>
    <p:sldId id="305" r:id="rId6"/>
    <p:sldId id="322" r:id="rId7"/>
    <p:sldId id="287" r:id="rId8"/>
    <p:sldId id="313" r:id="rId9"/>
    <p:sldId id="329" r:id="rId10"/>
    <p:sldId id="330" r:id="rId11"/>
    <p:sldId id="327" r:id="rId12"/>
    <p:sldId id="325" r:id="rId13"/>
    <p:sldId id="326" r:id="rId14"/>
    <p:sldId id="307" r:id="rId15"/>
    <p:sldId id="283" r:id="rId16"/>
  </p:sldIdLst>
  <p:sldSz cx="9144000" cy="5143500" type="screen16x9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smtClean="0">
                <a:solidFill>
                  <a:srgbClr val="002060"/>
                </a:solidFill>
              </a:rPr>
            </a:br>
            <a:r>
              <a:rPr lang="ru-RU" sz="2300" b="1" smtClean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октябрь 2025 г.</a:t>
            </a:r>
            <a:endParaRPr lang="ru-RU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/>
              <a:t>МТЗ, «ИНТЕГРАЛ», «АТЛАНТ», БМЗ, «Гомсельмаш», «Бобруйскагромаш», Минский электротехнический завод, Оршанский льнокомбинат и </a:t>
            </a:r>
            <a:r>
              <a:rPr lang="ru-RU" sz="1500" i="1" smtClean="0"/>
              <a:t>другие</a:t>
            </a:r>
            <a:endParaRPr lang="ru-RU" sz="1500" i="1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smtClean="0"/>
              <a:t>Династия Молчановых-Ивашиных </a:t>
            </a:r>
            <a:br>
              <a:rPr lang="ru-RU" sz="1400" smtClean="0"/>
            </a:br>
            <a:r>
              <a:rPr lang="ru-RU" sz="1400" smtClean="0"/>
              <a:t>(Минский моторный завод) — </a:t>
            </a:r>
            <a:r>
              <a:rPr lang="ru-RU" sz="1600" b="1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smtClean="0"/>
              <a:t>Династия Хамицевичей </a:t>
            </a:r>
            <a:br>
              <a:rPr lang="ru-RU" sz="1400" smtClean="0"/>
            </a:br>
            <a:r>
              <a:rPr lang="ru-RU" sz="1400" smtClean="0"/>
              <a:t>(Минский автомобильный завод) — </a:t>
            </a:r>
            <a:r>
              <a:rPr lang="ru-RU" sz="1600" b="1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smtClean="0"/>
              <a:t>Династия </a:t>
            </a:r>
            <a:r>
              <a:rPr lang="ru-RU" sz="1400" err="1"/>
              <a:t>Тетерлюковых </a:t>
            </a:r>
            <a:br>
              <a:rPr lang="ru-RU" sz="1400" smtClean="0"/>
            </a:br>
            <a:r>
              <a:rPr lang="ru-RU" sz="1400" smtClean="0"/>
              <a:t>(</a:t>
            </a:r>
            <a:r>
              <a:rPr lang="ru-RU" sz="1400"/>
              <a:t>Белорусский автомобильный завод) — </a:t>
            </a:r>
            <a:r>
              <a:rPr lang="ru-RU" sz="1600" b="1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родительство</a:t>
            </a:r>
            <a:r>
              <a:rPr lang="ru-RU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smtClean="0">
                <a:solidFill>
                  <a:schemeClr val="bg1"/>
                </a:solidFill>
              </a:rPr>
              <a:t>Беларуси,</a:t>
            </a:r>
            <a:br>
              <a:rPr lang="ru-RU" sz="1400" i="1" smtClean="0">
                <a:solidFill>
                  <a:schemeClr val="bg1"/>
                </a:solidFill>
              </a:rPr>
            </a:br>
            <a:r>
              <a:rPr lang="en-US" sz="1400" i="1" smtClean="0">
                <a:solidFill>
                  <a:schemeClr val="bg1"/>
                </a:solidFill>
              </a:rPr>
              <a:t>I</a:t>
            </a:r>
            <a:r>
              <a:rPr lang="ru-RU" sz="1400" i="1" smtClean="0">
                <a:solidFill>
                  <a:schemeClr val="bg1"/>
                </a:solidFill>
              </a:rPr>
              <a:t> квартал 2025 г.</a:t>
            </a:r>
            <a:endParaRPr 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>
            <a:fillRect/>
          </a:stretch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smtClean="0"/>
              <a:t>83,1</a:t>
            </a:r>
            <a:r>
              <a:rPr lang="ru-RU" sz="1400" b="1"/>
              <a:t>%</a:t>
            </a:r>
            <a:r>
              <a:rPr lang="ru-RU" sz="1400"/>
              <a:t> женщин и </a:t>
            </a:r>
            <a:r>
              <a:rPr lang="ru-RU" sz="1400" b="1"/>
              <a:t>71%</a:t>
            </a:r>
            <a:r>
              <a:rPr lang="ru-RU" sz="1400"/>
              <a:t> мужчин — важные решения принимаются </a:t>
            </a:r>
            <a:r>
              <a:rPr lang="ru-RU" sz="1400" smtClean="0"/>
              <a:t>вместе;</a:t>
            </a:r>
            <a:endParaRPr lang="ru-RU" sz="1400"/>
          </a:p>
          <a:p>
            <a:r>
              <a:rPr lang="ru-RU" sz="1400" b="1"/>
              <a:t>92,2%</a:t>
            </a:r>
            <a:r>
              <a:rPr lang="ru-RU" sz="1400"/>
              <a:t> мужчин и </a:t>
            </a:r>
            <a:r>
              <a:rPr lang="ru-RU" sz="1400" b="1"/>
              <a:t>89,6%</a:t>
            </a:r>
            <a:r>
              <a:rPr lang="ru-RU" sz="1400"/>
              <a:t> женщин — совместное воспитание </a:t>
            </a:r>
            <a:r>
              <a:rPr lang="ru-RU" sz="1400" smtClean="0"/>
              <a:t>детей.</a:t>
            </a:r>
            <a:endParaRPr lang="ru-RU" sz="1400"/>
          </a:p>
          <a:p>
            <a:r>
              <a:rPr lang="ru-RU" sz="1400" b="1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smtClean="0"/>
              <a:t>97,3</a:t>
            </a:r>
            <a:r>
              <a:rPr lang="ru-RU" sz="1400" b="1"/>
              <a:t>%</a:t>
            </a:r>
            <a:r>
              <a:rPr lang="ru-RU" sz="1400"/>
              <a:t> мужчин и </a:t>
            </a:r>
            <a:r>
              <a:rPr lang="ru-RU" sz="1400" b="1"/>
              <a:t>90,3%</a:t>
            </a:r>
            <a:r>
              <a:rPr lang="ru-RU" sz="1400"/>
              <a:t> женщин довольны семейной </a:t>
            </a:r>
            <a:r>
              <a:rPr lang="ru-RU" sz="1400" smtClean="0"/>
              <a:t>моделью.</a:t>
            </a:r>
            <a:endParaRPr lang="ru-RU" sz="1400"/>
          </a:p>
          <a:p>
            <a:r>
              <a:rPr lang="ru-RU" sz="1400" b="1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smtClean="0"/>
              <a:t>47,7</a:t>
            </a:r>
            <a:r>
              <a:rPr lang="ru-RU" sz="1400" b="1"/>
              <a:t>%</a:t>
            </a:r>
            <a:r>
              <a:rPr lang="ru-RU" sz="1400"/>
              <a:t> мужчин и </a:t>
            </a:r>
            <a:r>
              <a:rPr lang="ru-RU" sz="1400" b="1"/>
              <a:t>59,2%</a:t>
            </a:r>
            <a:r>
              <a:rPr lang="ru-RU" sz="1400"/>
              <a:t> женщин:</a:t>
            </a:r>
            <a:br>
              <a:rPr lang="ru-RU" sz="1400"/>
            </a:br>
            <a:r>
              <a:rPr lang="ru-RU" sz="1400" i="1" smtClean="0"/>
              <a:t>забота </a:t>
            </a:r>
            <a:r>
              <a:rPr lang="ru-RU" sz="1400" i="1"/>
              <a:t>о доме и детях — задача </a:t>
            </a:r>
            <a:r>
              <a:rPr lang="ru-RU" sz="1400" i="1" smtClean="0"/>
              <a:t>обоих;</a:t>
            </a:r>
            <a:endParaRPr lang="ru-RU" sz="1400"/>
          </a:p>
          <a:p>
            <a:r>
              <a:rPr lang="ru-RU" sz="1400" b="1"/>
              <a:t>64,7%</a:t>
            </a:r>
            <a:r>
              <a:rPr lang="ru-RU" sz="1400"/>
              <a:t> женщин и </a:t>
            </a:r>
            <a:r>
              <a:rPr lang="ru-RU" sz="1400" b="1"/>
              <a:t>73,6%</a:t>
            </a:r>
            <a:r>
              <a:rPr lang="ru-RU" sz="1400"/>
              <a:t> мужчин:</a:t>
            </a:r>
            <a:br>
              <a:rPr lang="ru-RU" sz="1400"/>
            </a:br>
            <a:r>
              <a:rPr lang="ru-RU" sz="1400" i="1" smtClean="0"/>
              <a:t>материальное </a:t>
            </a:r>
            <a:r>
              <a:rPr lang="ru-RU" sz="1400" i="1"/>
              <a:t>обеспечение — обязанность </a:t>
            </a:r>
            <a:r>
              <a:rPr lang="ru-RU" sz="1400" i="1" smtClean="0"/>
              <a:t>супруга;</a:t>
            </a:r>
            <a:endParaRPr lang="ru-RU" sz="1400"/>
          </a:p>
          <a:p>
            <a:r>
              <a:rPr lang="ru-RU" sz="1400" b="1"/>
              <a:t>26,2%</a:t>
            </a:r>
            <a:r>
              <a:rPr lang="ru-RU" sz="1400"/>
              <a:t> мужчин и </a:t>
            </a:r>
            <a:r>
              <a:rPr lang="ru-RU" sz="1400" b="1"/>
              <a:t>35%</a:t>
            </a:r>
            <a:r>
              <a:rPr lang="ru-RU" sz="1400"/>
              <a:t> женщин:</a:t>
            </a:r>
            <a:br>
              <a:rPr lang="ru-RU" sz="1400"/>
            </a:br>
            <a:r>
              <a:rPr lang="ru-RU" sz="1400" i="1"/>
              <a:t>материальное </a:t>
            </a:r>
            <a:r>
              <a:rPr lang="ru-RU" sz="1400" i="1" smtClean="0"/>
              <a:t>обеспечение — </a:t>
            </a:r>
            <a:r>
              <a:rPr lang="ru-RU" sz="1400" i="1"/>
              <a:t>общая </a:t>
            </a:r>
            <a:r>
              <a:rPr lang="ru-RU" sz="1400" i="1" smtClean="0"/>
              <a:t>ответственность.</a:t>
            </a:r>
            <a:endParaRPr lang="ru-RU" sz="140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>
            <a:fillRect/>
          </a:stretch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smtClean="0"/>
              <a:t>2011 год:</a:t>
            </a:r>
            <a:r>
              <a:rPr lang="ru-RU" sz="170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smtClean="0"/>
              <a:t>2025 год:</a:t>
            </a:r>
            <a:r>
              <a:rPr lang="ru-RU" sz="170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smtClean="0"/>
              <a:t>Сократилось </a:t>
            </a:r>
            <a:r>
              <a:rPr lang="ru-RU" sz="1700" smtClean="0"/>
              <a:t>количество воспитанников интернатов </a:t>
            </a:r>
            <a:r>
              <a:rPr lang="ru-RU" sz="1700" b="1" smtClean="0"/>
              <a:t>более чем </a:t>
            </a:r>
            <a:r>
              <a:rPr lang="ru-RU" sz="1700" b="1"/>
              <a:t>на </a:t>
            </a:r>
            <a:r>
              <a:rPr lang="ru-RU" sz="1700" b="1" smtClean="0"/>
              <a:t>70%</a:t>
            </a:r>
            <a:endParaRPr lang="ru-RU" sz="1700"/>
          </a:p>
          <a:p>
            <a:r>
              <a:rPr lang="ru-RU" b="1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/>
              <a:t>82%</a:t>
            </a:r>
            <a:r>
              <a:rPr lang="ru-RU" sz="170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/>
              <a:t>13 000+</a:t>
            </a:r>
            <a:r>
              <a:rPr lang="ru-RU" sz="1700"/>
              <a:t> детей в замещающих </a:t>
            </a:r>
            <a:r>
              <a:rPr lang="ru-RU" sz="1700" smtClean="0"/>
              <a:t>семьях (опекунские, приемные семьи)</a:t>
            </a:r>
            <a:endParaRPr lang="ru-RU" sz="1700"/>
          </a:p>
          <a:p>
            <a:pPr>
              <a:lnSpc>
                <a:spcPts val="1900"/>
              </a:lnSpc>
            </a:pPr>
            <a:r>
              <a:rPr lang="ru-RU" sz="1700" b="1" smtClean="0"/>
              <a:t>2 </a:t>
            </a:r>
            <a:r>
              <a:rPr lang="ru-RU" sz="1700" b="1"/>
              <a:t>000+</a:t>
            </a:r>
            <a:r>
              <a:rPr lang="ru-RU" sz="1700"/>
              <a:t> детей в </a:t>
            </a:r>
            <a:r>
              <a:rPr lang="ru-RU" sz="170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smtClean="0"/>
              <a:t>(</a:t>
            </a:r>
            <a:r>
              <a:rPr lang="ru-RU" sz="1700"/>
              <a:t>I квартал 2025 г.</a:t>
            </a:r>
            <a:r>
              <a:rPr lang="ru-RU" sz="1700" smtClean="0"/>
              <a:t>)</a:t>
            </a:r>
            <a:endParaRPr lang="ru-RU" sz="1700"/>
          </a:p>
          <a:p>
            <a:pPr>
              <a:lnSpc>
                <a:spcPts val="1900"/>
              </a:lnSpc>
            </a:pPr>
            <a:endParaRPr lang="ru-RU" sz="170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smtClean="0"/>
              <a:t>Рекомендуем к просмотру художественно-публицистическую киноленту </a:t>
            </a:r>
            <a:r>
              <a:rPr lang="ru-RU" sz="1300" b="1"/>
              <a:t>«Мамино письмо</a:t>
            </a:r>
            <a:r>
              <a:rPr lang="ru-RU" sz="1300" b="1" smtClean="0"/>
              <a:t>», в которой поднимаются сложные и жизненно важные темы </a:t>
            </a:r>
            <a:br>
              <a:rPr lang="ru-RU" sz="1300" b="1"/>
            </a:br>
            <a:endParaRPr lang="ru-RU" sz="1300" b="1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/>
              <a:t>Размеры государственных пособий семьям, воспитывающим детей, 2025 год</a:t>
            </a:r>
            <a:endParaRPr lang="ru-RU" sz="1300" b="1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/>
              <a:t>Льготное кредитование</a:t>
            </a:r>
            <a:r>
              <a:rPr lang="ru-RU" sz="1600"/>
              <a:t> </a:t>
            </a:r>
            <a:r>
              <a:rPr lang="ru-RU" sz="160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/>
              <a:t>Программа семейного капитала</a:t>
            </a:r>
            <a:r>
              <a:rPr lang="ru-RU" sz="1600"/>
              <a:t> для многодетных (146 500+ депозитных счетов по состоянию на 1 июня 2025 г</a:t>
            </a:r>
            <a:r>
              <a:rPr lang="ru-RU" sz="160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smtClean="0"/>
              <a:t>11 видов государственных пособий</a:t>
            </a:r>
            <a:r>
              <a:rPr lang="ru-RU" sz="160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smtClean="0"/>
              <a:t>Трудовые</a:t>
            </a:r>
            <a:r>
              <a:rPr lang="ru-RU" sz="160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smtClean="0"/>
              <a:t>Адресная </a:t>
            </a:r>
            <a:r>
              <a:rPr lang="ru-RU" sz="1600"/>
              <a:t>социальная помощь нуждающимся </a:t>
            </a:r>
            <a:r>
              <a:rPr lang="ru-RU" sz="1600" smtClean="0"/>
              <a:t>семьям</a:t>
            </a:r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smtClean="0">
                <a:solidFill>
                  <a:schemeClr val="bg1"/>
                </a:solidFill>
              </a:rPr>
              <a:t>МНОГОДЕТНЫЕ </a:t>
            </a:r>
            <a:r>
              <a:rPr lang="ru-RU" sz="4000" b="1" smtClean="0">
                <a:solidFill>
                  <a:schemeClr val="bg1"/>
                </a:solidFill>
              </a:rPr>
              <a:t>СЕМЬИ </a:t>
            </a:r>
            <a:r>
              <a:rPr lang="ru-RU" sz="3000" b="1" smtClean="0">
                <a:solidFill>
                  <a:schemeClr val="bg1"/>
                </a:solidFill>
              </a:rPr>
              <a:t>БЕЛАРУСИ</a:t>
            </a:r>
            <a:endParaRPr lang="ru-RU" sz="3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smtClean="0">
                <a:solidFill>
                  <a:schemeClr val="bg1"/>
                </a:solidFill>
              </a:rPr>
              <a:t>Гостевые </a:t>
            </a:r>
            <a:r>
              <a:rPr lang="ru-RU" sz="187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>
                <a:solidFill>
                  <a:schemeClr val="bg1"/>
                </a:solidFill>
              </a:rPr>
            </a:br>
            <a:r>
              <a:rPr lang="ru-RU" sz="1870" smtClean="0">
                <a:solidFill>
                  <a:schemeClr val="bg1"/>
                </a:solidFill>
              </a:rPr>
              <a:t>Рост </a:t>
            </a:r>
            <a:r>
              <a:rPr lang="ru-RU" sz="1870">
                <a:solidFill>
                  <a:schemeClr val="bg1"/>
                </a:solidFill>
              </a:rPr>
              <a:t>однополых семей и чайлдфри</a:t>
            </a:r>
            <a:br>
              <a:rPr lang="ru-RU" sz="1870">
                <a:solidFill>
                  <a:schemeClr val="bg1"/>
                </a:solidFill>
              </a:rPr>
            </a:br>
            <a:r>
              <a:rPr lang="ru-RU" sz="1870" smtClean="0">
                <a:solidFill>
                  <a:schemeClr val="bg1"/>
                </a:solidFill>
              </a:rPr>
              <a:t>Германия</a:t>
            </a:r>
            <a:r>
              <a:rPr lang="ru-RU" sz="1870">
                <a:solidFill>
                  <a:schemeClr val="bg1"/>
                </a:solidFill>
              </a:rPr>
              <a:t>: </a:t>
            </a:r>
            <a:r>
              <a:rPr lang="ru-RU" sz="1870" smtClean="0">
                <a:solidFill>
                  <a:schemeClr val="bg1"/>
                </a:solidFill>
              </a:rPr>
              <a:t>нетрадиционные </a:t>
            </a:r>
            <a:r>
              <a:rPr lang="ru-RU" sz="1870">
                <a:solidFill>
                  <a:schemeClr val="bg1"/>
                </a:solidFill>
              </a:rPr>
              <a:t>семьи ↗</a:t>
            </a:r>
            <a:br>
              <a:rPr lang="ru-RU" sz="1870">
                <a:solidFill>
                  <a:schemeClr val="bg1"/>
                </a:solidFill>
              </a:rPr>
            </a:br>
            <a:r>
              <a:rPr lang="ru-RU" sz="1870" smtClean="0">
                <a:solidFill>
                  <a:schemeClr val="bg1"/>
                </a:solidFill>
              </a:rPr>
              <a:t>Испания</a:t>
            </a:r>
            <a:r>
              <a:rPr lang="ru-RU" sz="187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Нидерланды</a:t>
            </a:r>
            <a:r>
              <a:rPr lang="ru-RU">
                <a:solidFill>
                  <a:schemeClr val="bg1"/>
                </a:solidFill>
              </a:rPr>
              <a:t>: 19% </a:t>
            </a:r>
            <a:r>
              <a:rPr lang="ru-RU" smtClean="0">
                <a:solidFill>
                  <a:schemeClr val="bg1"/>
                </a:solidFill>
              </a:rPr>
              <a:t>одиноких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детородного возраста</a:t>
            </a:r>
            <a:br>
              <a:rPr lang="ru-RU" sz="1870">
                <a:solidFill>
                  <a:schemeClr val="bg1"/>
                </a:solidFill>
              </a:rPr>
            </a:br>
            <a:endParaRPr lang="ru-RU" sz="187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>
                <a:solidFill>
                  <a:schemeClr val="bg1"/>
                </a:solidFill>
              </a:rPr>
              <a:t>КРИЗИС СЕМЬИ НА ЗАПАДЕ</a:t>
            </a:r>
            <a:endParaRPr lang="ru-RU" sz="210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mtClean="0"/>
              <a:t>ГРЕЦИЯ:</a:t>
            </a:r>
            <a:endParaRPr lang="ru-RU" sz="1600" smtClean="0"/>
          </a:p>
          <a:p>
            <a:r>
              <a:rPr lang="ru-RU" sz="1600" smtClean="0"/>
              <a:t>23</a:t>
            </a:r>
            <a:r>
              <a:rPr lang="ru-RU" sz="1600"/>
              <a:t>% населения старше 65 лет</a:t>
            </a:r>
          </a:p>
          <a:p>
            <a:r>
              <a:rPr lang="ru-RU" sz="1600"/>
              <a:t>Пожилых на 1 млн больше, чем детей</a:t>
            </a:r>
          </a:p>
          <a:p>
            <a:r>
              <a:rPr lang="ru-RU" sz="1600"/>
              <a:t>Молодёжь уезжает или откладывает </a:t>
            </a:r>
            <a:br>
              <a:rPr lang="ru-RU" sz="1600" smtClean="0"/>
            </a:br>
            <a:r>
              <a:rPr lang="ru-RU" sz="1600" smtClean="0"/>
              <a:t>создание </a:t>
            </a:r>
            <a:r>
              <a:rPr lang="ru-RU" sz="1600"/>
              <a:t>семьи</a:t>
            </a:r>
          </a:p>
          <a:p>
            <a:r>
              <a:rPr lang="ru-RU" sz="1600" b="1" smtClean="0"/>
              <a:t>ШВЕЦИЯ:</a:t>
            </a:r>
            <a:endParaRPr lang="ru-RU" sz="1600" smtClean="0"/>
          </a:p>
          <a:p>
            <a:r>
              <a:rPr lang="ru-RU" sz="1600" smtClean="0"/>
              <a:t>Закрытие </a:t>
            </a:r>
            <a:r>
              <a:rPr lang="ru-RU" sz="1600"/>
              <a:t>каждого 10-го детсада из-за </a:t>
            </a:r>
            <a:br>
              <a:rPr lang="ru-RU" sz="1600" smtClean="0"/>
            </a:br>
            <a:r>
              <a:rPr lang="ru-RU" sz="1600" smtClean="0"/>
              <a:t>низкой </a:t>
            </a:r>
            <a:r>
              <a:rPr lang="ru-RU" sz="1600"/>
              <a:t>рождаемости</a:t>
            </a:r>
          </a:p>
          <a:p>
            <a:r>
              <a:rPr lang="ru-RU" sz="1600"/>
              <a:t>Новое поколение на 30% меньше предыдущего</a:t>
            </a:r>
          </a:p>
          <a:p>
            <a:r>
              <a:rPr lang="ru-RU" sz="1600" b="1" smtClean="0"/>
              <a:t>ЛАТВИЯ:</a:t>
            </a:r>
            <a:endParaRPr lang="ru-RU" sz="1600" smtClean="0"/>
          </a:p>
          <a:p>
            <a:r>
              <a:rPr lang="ru-RU" sz="1600" smtClean="0"/>
              <a:t>Ежегодная </a:t>
            </a:r>
            <a:r>
              <a:rPr lang="ru-RU" sz="1600"/>
              <a:t>убыль населения как средний </a:t>
            </a:r>
            <a:br>
              <a:rPr lang="ru-RU" sz="1600" smtClean="0"/>
            </a:br>
            <a:r>
              <a:rPr lang="ru-RU" sz="1600" smtClean="0"/>
              <a:t>город; к </a:t>
            </a:r>
            <a:r>
              <a:rPr lang="ru-RU" sz="1600"/>
              <a:t>2070 </a:t>
            </a:r>
            <a:r>
              <a:rPr lang="ru-RU" sz="1600" smtClean="0"/>
              <a:t>году будет проживать </a:t>
            </a:r>
            <a:r>
              <a:rPr lang="ru-RU" sz="160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smtClean="0">
                <a:solidFill>
                  <a:schemeClr val="bg1"/>
                </a:solidFill>
              </a:rPr>
              <a:t>“</a:t>
            </a:r>
            <a:endParaRPr lang="ru-RU" sz="16000" b="1" i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smtClean="0">
                <a:solidFill>
                  <a:schemeClr val="bg1"/>
                </a:solidFill>
              </a:rPr>
              <a:t>“</a:t>
            </a:r>
            <a:endParaRPr lang="ru-RU" sz="16000" b="1" i="1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smtClean="0">
                <a:solidFill>
                  <a:schemeClr val="bg1"/>
                </a:solidFill>
              </a:rPr>
              <a:t>Беларусь А.Г.Лукашенко </a:t>
            </a:r>
            <a:br>
              <a:rPr lang="ru-RU" sz="1400" i="1" smtClean="0">
                <a:solidFill>
                  <a:schemeClr val="bg1"/>
                </a:solidFill>
              </a:rPr>
            </a:br>
            <a:r>
              <a:rPr lang="ru-RU" sz="1400" i="1" smtClean="0">
                <a:solidFill>
                  <a:schemeClr val="bg1"/>
                </a:solidFill>
              </a:rPr>
              <a:t>Церемония </a:t>
            </a:r>
            <a:r>
              <a:rPr lang="ru-RU" sz="1400" i="1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«Беларускi спартыўны Алiмп</a:t>
            </a:r>
            <a:r>
              <a:rPr lang="ru-RU" sz="1400" i="1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/>
              <a:t>ЕЖЕГОДНЫЕ КОНКУРСЫ И ПРОЕКТЫ:</a:t>
            </a:r>
          </a:p>
          <a:p>
            <a:r>
              <a:rPr lang="ru-RU" sz="1400" smtClean="0"/>
              <a:t>«Моя семья </a:t>
            </a:r>
            <a:r>
              <a:rPr lang="ru-RU" sz="1400"/>
              <a:t>– </a:t>
            </a:r>
            <a:r>
              <a:rPr lang="ru-RU" sz="1400" smtClean="0"/>
              <a:t>моя страна</a:t>
            </a:r>
            <a:r>
              <a:rPr lang="ru-RU" sz="1400"/>
              <a:t>» (ОО «БСЖ»)</a:t>
            </a:r>
          </a:p>
          <a:p>
            <a:r>
              <a:rPr lang="ru-RU" sz="1400"/>
              <a:t>«Семья! Служим вместе!» (МВД)</a:t>
            </a:r>
          </a:p>
          <a:p>
            <a:r>
              <a:rPr lang="ru-RU" sz="1400"/>
              <a:t>«Властелин села» </a:t>
            </a:r>
            <a:r>
              <a:rPr lang="ru-RU" sz="1400" smtClean="0"/>
              <a:t>(ОО «БРСМ»)</a:t>
            </a:r>
            <a:endParaRPr lang="ru-RU" sz="1400"/>
          </a:p>
          <a:p>
            <a:r>
              <a:rPr lang="ru-RU" sz="1400"/>
              <a:t>«Семейное призвание» (МЧС)</a:t>
            </a:r>
          </a:p>
          <a:p>
            <a:r>
              <a:rPr lang="ru-RU" sz="1400"/>
              <a:t>«Крепка семья – крепка держава» </a:t>
            </a:r>
            <a:r>
              <a:rPr lang="ru-RU" sz="1400" smtClean="0"/>
              <a:t>(Мининформ, ОО «БСЖ») и др.</a:t>
            </a:r>
            <a:endParaRPr lang="ru-RU" sz="1400"/>
          </a:p>
          <a:p>
            <a:r>
              <a:rPr lang="ru-RU" sz="1400" b="1" smtClean="0"/>
              <a:t>КРУПНЫЕ ФОРУМЫ И ФЕСТИВАЛИ:</a:t>
            </a:r>
            <a:endParaRPr lang="ru-RU" sz="1400" b="1"/>
          </a:p>
          <a:p>
            <a:r>
              <a:rPr lang="ru-RU" sz="1400"/>
              <a:t>Международный Славянский форум семей</a:t>
            </a:r>
          </a:p>
          <a:p>
            <a:r>
              <a:rPr lang="ru-RU" sz="1400"/>
              <a:t>Фестиваль «Семьи за мир и созидание!»</a:t>
            </a:r>
          </a:p>
          <a:p>
            <a:r>
              <a:rPr lang="ru-RU" sz="1400"/>
              <a:t>Форум «Разговор о важном: счастливая семья – сильное государство»</a:t>
            </a:r>
          </a:p>
          <a:p>
            <a:r>
              <a:rPr lang="ru-RU" sz="140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/>
              <a:t>Республиканский праздник «Беларусь – за здоровую семью</a:t>
            </a:r>
            <a:r>
              <a:rPr lang="ru-RU" sz="1400" smtClean="0"/>
              <a:t>!» и др.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В 2024 году </a:t>
            </a:r>
            <a:r>
              <a:rPr lang="ru-RU" smtClean="0"/>
              <a:t>в конкурсе принимали участие</a:t>
            </a:r>
            <a:br>
              <a:rPr lang="ru-RU" smtClean="0"/>
            </a:br>
            <a:r>
              <a:rPr lang="ru-RU" smtClean="0"/>
              <a:t>более </a:t>
            </a:r>
            <a:r>
              <a:rPr lang="ru-RU"/>
              <a:t>400 семей со всей </a:t>
            </a:r>
            <a:r>
              <a:rPr lang="ru-RU" smtClean="0"/>
              <a:t>страны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77</Paragraphs>
  <Slides>14</Slides>
  <Notes>2</Notes>
  <TotalTime>6453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7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Александр</dc:creator>
  <cp:lastModifiedBy>Карпухина Ирина Алексеевна</cp:lastModifiedBy>
  <cp:revision>337</cp:revision>
  <dcterms:created xsi:type="dcterms:W3CDTF">2024-07-24T10:48:12Z</dcterms:created>
  <dcterms:modified xsi:type="dcterms:W3CDTF">2025-10-17T06:00:51Z</dcterms:modified>
</cp:coreProperties>
</file>